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E49BC-E405-4211-901E-AE1A4F708154}" type="datetimeFigureOut">
              <a:rPr lang="sr-Latn-CS" smtClean="0"/>
              <a:pPr/>
              <a:t>21.11.2016.</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16D10-117F-4962-9E00-2A5AB26B18F2}"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58316D10-117F-4962-9E00-2A5AB26B18F2}" type="slidenum">
              <a:rPr lang="hr-HR" smtClean="0"/>
              <a:pPr/>
              <a:t>1</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BF6148C-F4AE-414D-B2FF-FBD092063967}" type="datetimeFigureOut">
              <a:rPr lang="sr-Latn-CS" smtClean="0"/>
              <a:pPr/>
              <a:t>21.11.2016.</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3DA2E28A-0A73-4DDA-8FFB-FD17500B5597}"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F6148C-F4AE-414D-B2FF-FBD092063967}" type="datetimeFigureOut">
              <a:rPr lang="sr-Latn-CS" smtClean="0"/>
              <a:pPr/>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A2E28A-0A73-4DDA-8FFB-FD17500B5597}" type="slidenum">
              <a:rPr lang="hr-HR" smtClean="0"/>
              <a:pPr/>
              <a:t>‹#›</a:t>
            </a:fld>
            <a:endParaRPr lang="hr-HR"/>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F6148C-F4AE-414D-B2FF-FBD092063967}" type="datetimeFigureOut">
              <a:rPr lang="sr-Latn-CS" smtClean="0"/>
              <a:pPr/>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A2E28A-0A73-4DDA-8FFB-FD17500B5597}" type="slidenum">
              <a:rPr lang="hr-HR" smtClean="0"/>
              <a:pPr/>
              <a:t>‹#›</a:t>
            </a:fld>
            <a:endParaRPr lang="hr-HR"/>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F6148C-F4AE-414D-B2FF-FBD092063967}" type="datetimeFigureOut">
              <a:rPr lang="sr-Latn-CS" smtClean="0"/>
              <a:pPr/>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A2E28A-0A73-4DDA-8FFB-FD17500B5597}" type="slidenum">
              <a:rPr lang="hr-HR" smtClean="0"/>
              <a:pPr/>
              <a:t>‹#›</a:t>
            </a:fld>
            <a:endParaRPr lang="hr-HR"/>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F6148C-F4AE-414D-B2FF-FBD092063967}" type="datetimeFigureOut">
              <a:rPr lang="sr-Latn-CS" smtClean="0"/>
              <a:pPr/>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A2E28A-0A73-4DDA-8FFB-FD17500B5597}"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F6148C-F4AE-414D-B2FF-FBD092063967}" type="datetimeFigureOut">
              <a:rPr lang="sr-Latn-CS" smtClean="0"/>
              <a:pPr/>
              <a:t>21.11.2016.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A2E28A-0A73-4DDA-8FFB-FD17500B5597}" type="slidenum">
              <a:rPr lang="hr-HR" smtClean="0"/>
              <a:pPr/>
              <a:t>‹#›</a:t>
            </a:fld>
            <a:endParaRPr lang="hr-HR"/>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F6148C-F4AE-414D-B2FF-FBD092063967}" type="datetimeFigureOut">
              <a:rPr lang="sr-Latn-CS" smtClean="0"/>
              <a:pPr/>
              <a:t>21.11.2016.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DA2E28A-0A73-4DDA-8FFB-FD17500B5597}" type="slidenum">
              <a:rPr lang="hr-HR" smtClean="0"/>
              <a:pPr/>
              <a:t>‹#›</a:t>
            </a:fld>
            <a:endParaRPr lang="hr-H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F6148C-F4AE-414D-B2FF-FBD092063967}" type="datetimeFigureOut">
              <a:rPr lang="sr-Latn-CS" smtClean="0"/>
              <a:pPr/>
              <a:t>21.11.2016.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DA2E28A-0A73-4DDA-8FFB-FD17500B5597}" type="slidenum">
              <a:rPr lang="hr-HR" smtClean="0"/>
              <a:pPr/>
              <a:t>‹#›</a:t>
            </a:fld>
            <a:endParaRPr lang="hr-HR"/>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6148C-F4AE-414D-B2FF-FBD092063967}" type="datetimeFigureOut">
              <a:rPr lang="sr-Latn-CS" smtClean="0"/>
              <a:pPr/>
              <a:t>21.11.2016.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DA2E28A-0A73-4DDA-8FFB-FD17500B5597}" type="slidenum">
              <a:rPr lang="hr-HR" smtClean="0"/>
              <a:pPr/>
              <a:t>‹#›</a:t>
            </a:fld>
            <a:endParaRPr lang="hr-HR"/>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F6148C-F4AE-414D-B2FF-FBD092063967}" type="datetimeFigureOut">
              <a:rPr lang="sr-Latn-CS" smtClean="0"/>
              <a:pPr/>
              <a:t>21.11.2016.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A2E28A-0A73-4DDA-8FFB-FD17500B5597}" type="slidenum">
              <a:rPr lang="hr-HR" smtClean="0"/>
              <a:pPr/>
              <a:t>‹#›</a:t>
            </a:fld>
            <a:endParaRPr lang="hr-HR"/>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F6148C-F4AE-414D-B2FF-FBD092063967}" type="datetimeFigureOut">
              <a:rPr lang="sr-Latn-CS" smtClean="0"/>
              <a:pPr/>
              <a:t>21.11.2016.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077200" y="6356350"/>
            <a:ext cx="609600" cy="365125"/>
          </a:xfrm>
        </p:spPr>
        <p:txBody>
          <a:bodyPr/>
          <a:lstStyle/>
          <a:p>
            <a:fld id="{3DA2E28A-0A73-4DDA-8FFB-FD17500B5597}" type="slidenum">
              <a:rPr lang="hr-HR" smtClean="0"/>
              <a:pPr/>
              <a:t>‹#›</a:t>
            </a:fld>
            <a:endParaRPr lang="hr-H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F6148C-F4AE-414D-B2FF-FBD092063967}" type="datetimeFigureOut">
              <a:rPr lang="sr-Latn-CS" smtClean="0"/>
              <a:pPr/>
              <a:t>21.11.2016.</a:t>
            </a:fld>
            <a:endParaRPr lang="hr-H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A2E28A-0A73-4DDA-8FFB-FD17500B5597}" type="slidenum">
              <a:rPr lang="hr-HR" smtClean="0"/>
              <a:pPr/>
              <a:t>‹#›</a:t>
            </a:fld>
            <a:endParaRPr lang="hr-H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pull di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F:\Mala%20&#353;kola%20brodogradnje\Glazba\La%20musica%20di%20notte.mp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glow rad="2286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a:lstStyle/>
          <a:p>
            <a:r>
              <a:rPr lang="hr-HR" dirty="0" err="1" smtClean="0"/>
              <a:t>Elementary</a:t>
            </a:r>
            <a:r>
              <a:rPr lang="hr-HR" dirty="0" smtClean="0"/>
              <a:t> </a:t>
            </a:r>
            <a:r>
              <a:rPr lang="hr-HR" dirty="0" err="1" smtClean="0"/>
              <a:t>school</a:t>
            </a:r>
            <a:r>
              <a:rPr lang="hr-HR" dirty="0" smtClean="0"/>
              <a:t> </a:t>
            </a:r>
            <a:r>
              <a:rPr lang="hr-HR" dirty="0" err="1" smtClean="0"/>
              <a:t>Lapad</a:t>
            </a:r>
            <a:endParaRPr lang="hr-HR" dirty="0"/>
          </a:p>
        </p:txBody>
      </p:sp>
      <p:sp>
        <p:nvSpPr>
          <p:cNvPr id="3" name="Subtitle 2"/>
          <p:cNvSpPr>
            <a:spLocks noGrp="1"/>
          </p:cNvSpPr>
          <p:nvPr>
            <p:ph type="subTitle" idx="1"/>
          </p:nvPr>
        </p:nvSpPr>
        <p:spPr>
          <a:solidFill>
            <a:schemeClr val="accent5">
              <a:lumMod val="40000"/>
              <a:lumOff val="60000"/>
            </a:schemeClr>
          </a:solidFill>
          <a:effectLst>
            <a:glow rad="228600">
              <a:schemeClr val="accent1">
                <a:satMod val="175000"/>
                <a:alpha val="40000"/>
              </a:schemeClr>
            </a:glow>
          </a:effectLst>
        </p:spPr>
        <p:txBody>
          <a:bodyPr/>
          <a:lstStyle/>
          <a:p>
            <a:r>
              <a:rPr lang="hr-HR" dirty="0" smtClean="0"/>
              <a:t>Dubrovnik</a:t>
            </a:r>
          </a:p>
          <a:p>
            <a:r>
              <a:rPr lang="hr-HR" dirty="0" smtClean="0"/>
              <a:t>Croatia</a:t>
            </a:r>
            <a:endParaRPr lang="hr-HR" dirty="0"/>
          </a:p>
        </p:txBody>
      </p:sp>
      <p:pic>
        <p:nvPicPr>
          <p:cNvPr id="5" name="Picture 4" descr="dubrovnik.jpg"/>
          <p:cNvPicPr>
            <a:picLocks noChangeAspect="1"/>
          </p:cNvPicPr>
          <p:nvPr/>
        </p:nvPicPr>
        <p:blipFill>
          <a:blip r:embed="rId4" cstate="print"/>
          <a:stretch>
            <a:fillRect/>
          </a:stretch>
        </p:blipFill>
        <p:spPr>
          <a:xfrm>
            <a:off x="0" y="1500174"/>
            <a:ext cx="9144000" cy="4946666"/>
          </a:xfrm>
          <a:prstGeom prst="rect">
            <a:avLst/>
          </a:prstGeom>
        </p:spPr>
      </p:pic>
      <p:sp>
        <p:nvSpPr>
          <p:cNvPr id="7" name="Rectangle 6"/>
          <p:cNvSpPr/>
          <p:nvPr/>
        </p:nvSpPr>
        <p:spPr>
          <a:xfrm>
            <a:off x="1000100" y="285728"/>
            <a:ext cx="750099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err="1" smtClean="0"/>
              <a:t>Elementary</a:t>
            </a:r>
            <a:r>
              <a:rPr lang="hr-HR" sz="3600" dirty="0" smtClean="0"/>
              <a:t> </a:t>
            </a:r>
            <a:r>
              <a:rPr lang="hr-HR" sz="3600" dirty="0" err="1" smtClean="0"/>
              <a:t>school</a:t>
            </a:r>
            <a:r>
              <a:rPr lang="hr-HR" sz="3600" dirty="0" smtClean="0"/>
              <a:t> </a:t>
            </a:r>
            <a:r>
              <a:rPr lang="hr-HR" sz="3600" dirty="0" err="1" smtClean="0"/>
              <a:t>Lapad</a:t>
            </a:r>
            <a:endParaRPr lang="hr-HR" sz="3600" dirty="0" smtClean="0"/>
          </a:p>
          <a:p>
            <a:pPr algn="ctr"/>
            <a:r>
              <a:rPr lang="hr-HR" sz="3600" dirty="0" smtClean="0"/>
              <a:t>Dubrovnik, Croatia</a:t>
            </a:r>
            <a:endParaRPr lang="hr-HR" sz="3600" dirty="0"/>
          </a:p>
        </p:txBody>
      </p:sp>
      <p:pic>
        <p:nvPicPr>
          <p:cNvPr id="8" name="La musica di notte.mp3">
            <a:hlinkClick r:id="" action="ppaction://media"/>
          </p:cNvPr>
          <p:cNvPicPr>
            <a:picLocks noRot="1" noChangeAspect="1"/>
          </p:cNvPicPr>
          <p:nvPr>
            <a:audioFile r:link="rId1"/>
          </p:nvPr>
        </p:nvPicPr>
        <p:blipFill>
          <a:blip r:embed="rId5" cstate="print"/>
          <a:stretch>
            <a:fillRect/>
          </a:stretch>
        </p:blipFill>
        <p:spPr>
          <a:xfrm>
            <a:off x="-2857552" y="1214422"/>
            <a:ext cx="304800" cy="304800"/>
          </a:xfrm>
          <a:prstGeom prst="rect">
            <a:avLst/>
          </a:prstGeom>
        </p:spPr>
      </p:pic>
      <p:pic>
        <p:nvPicPr>
          <p:cNvPr id="9" name="La musica di notte.mp3">
            <a:hlinkClick r:id="" action="ppaction://media"/>
          </p:cNvPr>
          <p:cNvPicPr>
            <a:picLocks noRot="1" noChangeAspect="1"/>
          </p:cNvPicPr>
          <p:nvPr>
            <a:audioFile r:link="rId1"/>
          </p:nvPr>
        </p:nvPicPr>
        <p:blipFill>
          <a:blip r:embed="rId6" cstate="print"/>
          <a:stretch>
            <a:fillRect/>
          </a:stretch>
        </p:blipFill>
        <p:spPr>
          <a:xfrm>
            <a:off x="-928726" y="2214554"/>
            <a:ext cx="304800" cy="3048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7529" fill="hold"/>
                                        <p:tgtEl>
                                          <p:spTgt spid="8"/>
                                        </p:tgtEl>
                                      </p:cBhvr>
                                    </p:cmd>
                                  </p:childTnLst>
                                </p:cTn>
                              </p:par>
                            </p:childTnLst>
                          </p:cTn>
                        </p:par>
                        <p:par>
                          <p:cTn id="7" fill="hold">
                            <p:stCondLst>
                              <p:cond delay="827529"/>
                            </p:stCondLst>
                            <p:childTnLst>
                              <p:par>
                                <p:cTn id="8" presetID="1" presetClass="mediacall" presetSubtype="0" fill="hold" nodeType="afterEffect">
                                  <p:stCondLst>
                                    <p:cond delay="0"/>
                                  </p:stCondLst>
                                  <p:childTnLst>
                                    <p:cmd type="call" cmd="playFrom(0.0)">
                                      <p:cBhvr>
                                        <p:cTn id="9" dur="82752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Old Town </a:t>
            </a:r>
            <a:r>
              <a:rPr lang="hr-HR" dirty="0" err="1" smtClean="0"/>
              <a:t>and</a:t>
            </a:r>
            <a:r>
              <a:rPr lang="hr-HR" dirty="0" smtClean="0"/>
              <a:t> </a:t>
            </a:r>
            <a:r>
              <a:rPr lang="hr-HR" dirty="0" err="1" smtClean="0"/>
              <a:t>the</a:t>
            </a:r>
            <a:r>
              <a:rPr lang="hr-HR" dirty="0" smtClean="0"/>
              <a:t> </a:t>
            </a:r>
            <a:r>
              <a:rPr lang="hr-HR" dirty="0" err="1" smtClean="0"/>
              <a:t>main</a:t>
            </a:r>
            <a:r>
              <a:rPr lang="hr-HR" dirty="0" smtClean="0"/>
              <a:t> street </a:t>
            </a:r>
            <a:r>
              <a:rPr lang="hr-HR" dirty="0" err="1" smtClean="0"/>
              <a:t>called</a:t>
            </a:r>
            <a:r>
              <a:rPr lang="hr-HR" dirty="0" smtClean="0"/>
              <a:t> </a:t>
            </a:r>
            <a:r>
              <a:rPr lang="hr-HR" dirty="0" err="1" smtClean="0"/>
              <a:t>Stradun</a:t>
            </a:r>
            <a:endParaRPr lang="hr-HR" dirty="0"/>
          </a:p>
        </p:txBody>
      </p:sp>
      <p:pic>
        <p:nvPicPr>
          <p:cNvPr id="4" name="Content Placeholder 3" descr="6218_10200727528060014_991509018_n.jpg"/>
          <p:cNvPicPr>
            <a:picLocks noGrp="1" noChangeAspect="1"/>
          </p:cNvPicPr>
          <p:nvPr>
            <p:ph idx="1"/>
          </p:nvPr>
        </p:nvPicPr>
        <p:blipFill>
          <a:blip r:embed="rId2" cstate="print"/>
          <a:stretch>
            <a:fillRect/>
          </a:stretch>
        </p:blipFill>
        <p:spPr>
          <a:xfrm>
            <a:off x="1060450" y="1935163"/>
            <a:ext cx="7023099" cy="4389437"/>
          </a:xfrm>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Cable</a:t>
            </a:r>
            <a:r>
              <a:rPr lang="hr-HR" dirty="0" smtClean="0"/>
              <a:t> car </a:t>
            </a:r>
            <a:r>
              <a:rPr lang="hr-HR" dirty="0" err="1" smtClean="0"/>
              <a:t>driving</a:t>
            </a:r>
            <a:endParaRPr lang="hr-HR" dirty="0"/>
          </a:p>
        </p:txBody>
      </p:sp>
      <p:pic>
        <p:nvPicPr>
          <p:cNvPr id="4" name="Content Placeholder 3" descr="dubrovnik_srdj.jpg"/>
          <p:cNvPicPr>
            <a:picLocks noGrp="1" noChangeAspect="1"/>
          </p:cNvPicPr>
          <p:nvPr>
            <p:ph idx="1"/>
          </p:nvPr>
        </p:nvPicPr>
        <p:blipFill>
          <a:blip r:embed="rId2" cstate="print"/>
          <a:stretch>
            <a:fillRect/>
          </a:stretch>
        </p:blipFill>
        <p:spPr>
          <a:xfrm>
            <a:off x="571472" y="1928802"/>
            <a:ext cx="8072358" cy="4475549"/>
          </a:xfrm>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Beautiful</a:t>
            </a:r>
            <a:r>
              <a:rPr lang="hr-HR" dirty="0" smtClean="0"/>
              <a:t> </a:t>
            </a:r>
            <a:r>
              <a:rPr lang="hr-HR" dirty="0" err="1" smtClean="0"/>
              <a:t>beaches</a:t>
            </a:r>
            <a:endParaRPr lang="hr-HR" dirty="0"/>
          </a:p>
        </p:txBody>
      </p:sp>
      <p:pic>
        <p:nvPicPr>
          <p:cNvPr id="4" name="Content Placeholder 3" descr="60656669.jpg"/>
          <p:cNvPicPr>
            <a:picLocks noGrp="1" noChangeAspect="1"/>
          </p:cNvPicPr>
          <p:nvPr>
            <p:ph idx="1"/>
          </p:nvPr>
        </p:nvPicPr>
        <p:blipFill>
          <a:blip r:embed="rId2" cstate="print"/>
          <a:stretch>
            <a:fillRect/>
          </a:stretch>
        </p:blipFill>
        <p:spPr>
          <a:xfrm>
            <a:off x="482600" y="2085181"/>
            <a:ext cx="8178800" cy="4089400"/>
          </a:xfrm>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Dubrovnik bridge</a:t>
            </a:r>
            <a:endParaRPr lang="hr-HR" dirty="0"/>
          </a:p>
        </p:txBody>
      </p:sp>
      <p:pic>
        <p:nvPicPr>
          <p:cNvPr id="4" name="Content Placeholder 3" descr="4.jpg"/>
          <p:cNvPicPr>
            <a:picLocks noGrp="1" noChangeAspect="1"/>
          </p:cNvPicPr>
          <p:nvPr>
            <p:ph idx="1"/>
          </p:nvPr>
        </p:nvPicPr>
        <p:blipFill>
          <a:blip r:embed="rId2" cstate="print"/>
          <a:stretch>
            <a:fillRect/>
          </a:stretch>
        </p:blipFill>
        <p:spPr>
          <a:xfrm>
            <a:off x="571472" y="1928802"/>
            <a:ext cx="8077555" cy="4442655"/>
          </a:xfrm>
        </p:spPr>
      </p:pic>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Our</a:t>
            </a:r>
            <a:r>
              <a:rPr lang="hr-HR" dirty="0" smtClean="0"/>
              <a:t> </a:t>
            </a:r>
            <a:r>
              <a:rPr lang="hr-HR" dirty="0" err="1" smtClean="0"/>
              <a:t>school</a:t>
            </a:r>
            <a:r>
              <a:rPr lang="hr-HR" dirty="0" smtClean="0"/>
              <a:t> </a:t>
            </a:r>
            <a:r>
              <a:rPr lang="hr-HR" dirty="0" smtClean="0">
                <a:sym typeface="Wingdings" pitchFamily="2" charset="2"/>
              </a:rPr>
              <a:t></a:t>
            </a:r>
            <a:endParaRPr lang="hr-HR" dirty="0"/>
          </a:p>
        </p:txBody>
      </p:sp>
      <p:pic>
        <p:nvPicPr>
          <p:cNvPr id="5" name="Content Placeholder 4" descr="skola.jpg"/>
          <p:cNvPicPr>
            <a:picLocks noGrp="1" noChangeAspect="1"/>
          </p:cNvPicPr>
          <p:nvPr>
            <p:ph idx="1"/>
          </p:nvPr>
        </p:nvPicPr>
        <p:blipFill>
          <a:blip r:embed="rId2" cstate="print"/>
          <a:stretch>
            <a:fillRect/>
          </a:stretch>
        </p:blipFill>
        <p:spPr>
          <a:xfrm>
            <a:off x="669217" y="1935163"/>
            <a:ext cx="7805565" cy="4389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Early</a:t>
            </a:r>
            <a:r>
              <a:rPr lang="hr-HR" dirty="0" smtClean="0"/>
              <a:t> </a:t>
            </a:r>
            <a:r>
              <a:rPr lang="hr-HR" dirty="0" err="1" smtClean="0"/>
              <a:t>in</a:t>
            </a:r>
            <a:r>
              <a:rPr lang="hr-HR" dirty="0" smtClean="0"/>
              <a:t> </a:t>
            </a:r>
            <a:r>
              <a:rPr lang="hr-HR" dirty="0" err="1" smtClean="0"/>
              <a:t>the</a:t>
            </a:r>
            <a:r>
              <a:rPr lang="hr-HR" dirty="0" smtClean="0"/>
              <a:t> </a:t>
            </a:r>
            <a:r>
              <a:rPr lang="hr-HR" dirty="0" err="1" smtClean="0"/>
              <a:t>morning</a:t>
            </a:r>
            <a:endParaRPr lang="hr-HR" dirty="0"/>
          </a:p>
        </p:txBody>
      </p:sp>
      <p:pic>
        <p:nvPicPr>
          <p:cNvPr id="4" name="Content Placeholder 3" descr="skola 2.jpg"/>
          <p:cNvPicPr>
            <a:picLocks noGrp="1" noChangeAspect="1"/>
          </p:cNvPicPr>
          <p:nvPr>
            <p:ph idx="1"/>
          </p:nvPr>
        </p:nvPicPr>
        <p:blipFill>
          <a:blip r:embed="rId2" cstate="print"/>
          <a:stretch>
            <a:fillRect/>
          </a:stretch>
        </p:blipFill>
        <p:spPr>
          <a:xfrm>
            <a:off x="670278" y="1935163"/>
            <a:ext cx="7803444" cy="4389437"/>
          </a:xfrm>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Mosaic</a:t>
            </a:r>
            <a:r>
              <a:rPr lang="hr-HR" dirty="0" smtClean="0"/>
              <a:t> </a:t>
            </a:r>
            <a:r>
              <a:rPr lang="hr-HR" dirty="0" err="1" smtClean="0"/>
              <a:t>of</a:t>
            </a:r>
            <a:r>
              <a:rPr lang="hr-HR" dirty="0" smtClean="0"/>
              <a:t> Ivo </a:t>
            </a:r>
            <a:r>
              <a:rPr lang="hr-HR" dirty="0" err="1" smtClean="0"/>
              <a:t>Dulcic</a:t>
            </a:r>
            <a:r>
              <a:rPr lang="hr-HR" dirty="0" smtClean="0"/>
              <a:t> </a:t>
            </a:r>
            <a:r>
              <a:rPr lang="hr-HR" dirty="0" err="1" smtClean="0"/>
              <a:t>in</a:t>
            </a:r>
            <a:r>
              <a:rPr lang="hr-HR" dirty="0" smtClean="0"/>
              <a:t> </a:t>
            </a:r>
            <a:r>
              <a:rPr lang="hr-HR" dirty="0" err="1" smtClean="0"/>
              <a:t>the</a:t>
            </a:r>
            <a:r>
              <a:rPr lang="hr-HR" dirty="0" smtClean="0"/>
              <a:t> </a:t>
            </a:r>
            <a:r>
              <a:rPr lang="hr-HR" dirty="0" err="1" smtClean="0"/>
              <a:t>school</a:t>
            </a:r>
            <a:r>
              <a:rPr lang="hr-HR" dirty="0" smtClean="0"/>
              <a:t> </a:t>
            </a:r>
            <a:r>
              <a:rPr lang="hr-HR" dirty="0" err="1" smtClean="0"/>
              <a:t>hall</a:t>
            </a:r>
            <a:endParaRPr lang="hr-HR" dirty="0"/>
          </a:p>
        </p:txBody>
      </p:sp>
      <p:pic>
        <p:nvPicPr>
          <p:cNvPr id="4" name="Content Placeholder 3" descr="dulcic.png"/>
          <p:cNvPicPr>
            <a:picLocks noGrp="1" noChangeAspect="1"/>
          </p:cNvPicPr>
          <p:nvPr>
            <p:ph idx="1"/>
          </p:nvPr>
        </p:nvPicPr>
        <p:blipFill>
          <a:blip r:embed="rId2" cstate="print"/>
          <a:stretch>
            <a:fillRect/>
          </a:stretch>
        </p:blipFill>
        <p:spPr>
          <a:xfrm>
            <a:off x="457200" y="1956672"/>
            <a:ext cx="8229600" cy="4346418"/>
          </a:xfrm>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a:innerShdw blurRad="63500" dist="50800" dir="10800000">
              <a:prstClr val="black">
                <a:alpha val="50000"/>
              </a:prstClr>
            </a:innerShdw>
          </a:effectLst>
        </p:spPr>
        <p:txBody>
          <a:bodyPr/>
          <a:lstStyle/>
          <a:p>
            <a:pPr algn="ctr"/>
            <a:r>
              <a:rPr lang="hr-HR" dirty="0" smtClean="0"/>
              <a:t>Who are </a:t>
            </a:r>
            <a:r>
              <a:rPr lang="hr-HR" dirty="0" err="1" smtClean="0"/>
              <a:t>we</a:t>
            </a:r>
            <a:r>
              <a:rPr lang="hr-HR" dirty="0" smtClean="0"/>
              <a:t>?</a:t>
            </a:r>
            <a:endParaRPr lang="hr-HR"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hr-HR" dirty="0" err="1" smtClean="0"/>
              <a:t>We</a:t>
            </a:r>
            <a:r>
              <a:rPr lang="hr-HR" dirty="0" smtClean="0"/>
              <a:t> are </a:t>
            </a:r>
            <a:r>
              <a:rPr lang="hr-HR" dirty="0" err="1" smtClean="0"/>
              <a:t>an</a:t>
            </a:r>
            <a:r>
              <a:rPr lang="hr-HR" dirty="0" smtClean="0"/>
              <a:t> </a:t>
            </a:r>
            <a:r>
              <a:rPr lang="hr-HR" dirty="0" err="1" smtClean="0"/>
              <a:t>elementary</a:t>
            </a:r>
            <a:r>
              <a:rPr lang="hr-HR" dirty="0" smtClean="0"/>
              <a:t> </a:t>
            </a:r>
            <a:r>
              <a:rPr lang="hr-HR" dirty="0" err="1" smtClean="0"/>
              <a:t>school</a:t>
            </a:r>
            <a:r>
              <a:rPr lang="hr-HR" dirty="0" smtClean="0"/>
              <a:t> </a:t>
            </a:r>
            <a:r>
              <a:rPr lang="hr-HR" dirty="0" err="1" smtClean="0"/>
              <a:t>founded</a:t>
            </a:r>
            <a:r>
              <a:rPr lang="hr-HR" dirty="0" smtClean="0"/>
              <a:t> </a:t>
            </a:r>
            <a:r>
              <a:rPr lang="hr-HR" dirty="0" err="1" smtClean="0"/>
              <a:t>in</a:t>
            </a:r>
            <a:r>
              <a:rPr lang="hr-HR" dirty="0" smtClean="0"/>
              <a:t> 1944./45. </a:t>
            </a:r>
            <a:r>
              <a:rPr lang="hr-HR" dirty="0" err="1" smtClean="0"/>
              <a:t>With</a:t>
            </a:r>
            <a:r>
              <a:rPr lang="hr-HR" dirty="0" smtClean="0"/>
              <a:t> </a:t>
            </a:r>
            <a:r>
              <a:rPr lang="hr-HR" dirty="0" err="1" smtClean="0"/>
              <a:t>our</a:t>
            </a:r>
            <a:r>
              <a:rPr lang="hr-HR" dirty="0" smtClean="0"/>
              <a:t> </a:t>
            </a:r>
            <a:r>
              <a:rPr lang="hr-HR" dirty="0" err="1" smtClean="0"/>
              <a:t>district</a:t>
            </a:r>
            <a:r>
              <a:rPr lang="hr-HR" dirty="0" smtClean="0"/>
              <a:t> </a:t>
            </a:r>
            <a:r>
              <a:rPr lang="hr-HR" dirty="0" err="1" smtClean="0"/>
              <a:t>school</a:t>
            </a:r>
            <a:r>
              <a:rPr lang="hr-HR" dirty="0" smtClean="0"/>
              <a:t> </a:t>
            </a:r>
            <a:r>
              <a:rPr lang="hr-HR" dirty="0" err="1" smtClean="0"/>
              <a:t>Montovjerna</a:t>
            </a:r>
            <a:r>
              <a:rPr lang="hr-HR" dirty="0" smtClean="0"/>
              <a:t> </a:t>
            </a:r>
            <a:r>
              <a:rPr lang="hr-HR" dirty="0" err="1" smtClean="0"/>
              <a:t>we</a:t>
            </a:r>
            <a:r>
              <a:rPr lang="hr-HR" dirty="0" smtClean="0"/>
              <a:t> </a:t>
            </a:r>
            <a:r>
              <a:rPr lang="hr-HR" dirty="0" err="1" smtClean="0"/>
              <a:t>have</a:t>
            </a:r>
            <a:r>
              <a:rPr lang="hr-HR" dirty="0" smtClean="0"/>
              <a:t>:</a:t>
            </a:r>
          </a:p>
          <a:p>
            <a:r>
              <a:rPr lang="hr-HR" dirty="0" smtClean="0"/>
              <a:t>43 </a:t>
            </a:r>
            <a:r>
              <a:rPr lang="hr-HR" dirty="0" err="1" smtClean="0"/>
              <a:t>classes</a:t>
            </a:r>
            <a:endParaRPr lang="hr-HR" dirty="0" smtClean="0"/>
          </a:p>
          <a:p>
            <a:r>
              <a:rPr lang="hr-HR" dirty="0" smtClean="0"/>
              <a:t>911 </a:t>
            </a:r>
            <a:r>
              <a:rPr lang="hr-HR" dirty="0" err="1" smtClean="0"/>
              <a:t>pupils</a:t>
            </a:r>
            <a:endParaRPr lang="hr-HR" dirty="0" smtClean="0"/>
          </a:p>
          <a:p>
            <a:r>
              <a:rPr lang="hr-HR" dirty="0" smtClean="0"/>
              <a:t>87 </a:t>
            </a:r>
            <a:r>
              <a:rPr lang="hr-HR" dirty="0" err="1" smtClean="0"/>
              <a:t>employees</a:t>
            </a:r>
            <a:endParaRPr lang="hr-HR" dirty="0" smtClean="0"/>
          </a:p>
          <a:p>
            <a:r>
              <a:rPr lang="hr-HR" dirty="0" err="1" smtClean="0"/>
              <a:t>We</a:t>
            </a:r>
            <a:r>
              <a:rPr lang="hr-HR" dirty="0" smtClean="0"/>
              <a:t> are </a:t>
            </a:r>
            <a:r>
              <a:rPr lang="hr-HR" dirty="0" err="1" smtClean="0"/>
              <a:t>proud</a:t>
            </a:r>
            <a:r>
              <a:rPr lang="hr-HR" dirty="0" smtClean="0"/>
              <a:t> </a:t>
            </a:r>
            <a:r>
              <a:rPr lang="hr-HR" dirty="0" err="1" smtClean="0"/>
              <a:t>members</a:t>
            </a:r>
            <a:r>
              <a:rPr lang="hr-HR" dirty="0" smtClean="0"/>
              <a:t> od </a:t>
            </a:r>
            <a:r>
              <a:rPr lang="hr-HR" dirty="0" err="1" smtClean="0"/>
              <a:t>Magic</a:t>
            </a:r>
            <a:r>
              <a:rPr lang="hr-HR" dirty="0" smtClean="0"/>
              <a:t> </a:t>
            </a:r>
            <a:r>
              <a:rPr lang="hr-HR" dirty="0" err="1" smtClean="0"/>
              <a:t>Values</a:t>
            </a:r>
            <a:r>
              <a:rPr lang="hr-HR" dirty="0" smtClean="0"/>
              <a:t> </a:t>
            </a:r>
            <a:r>
              <a:rPr lang="hr-HR" dirty="0" err="1" smtClean="0"/>
              <a:t>Erasmus</a:t>
            </a:r>
            <a:r>
              <a:rPr lang="hr-HR" dirty="0" smtClean="0"/>
              <a:t> + project </a:t>
            </a:r>
            <a:r>
              <a:rPr lang="hr-HR" dirty="0" smtClean="0">
                <a:sym typeface="Wingdings" pitchFamily="2" charset="2"/>
              </a:rPr>
              <a:t></a:t>
            </a:r>
            <a:endParaRPr lang="hr-HR" dirty="0"/>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glow rad="228600">
              <a:schemeClr val="accent1">
                <a:satMod val="175000"/>
                <a:alpha val="40000"/>
              </a:schemeClr>
            </a:glow>
          </a:effectLst>
        </p:spPr>
        <p:txBody>
          <a:bodyPr/>
          <a:lstStyle/>
          <a:p>
            <a:pPr algn="ctr"/>
            <a:r>
              <a:rPr lang="hr-HR" dirty="0" err="1" smtClean="0"/>
              <a:t>In</a:t>
            </a:r>
            <a:r>
              <a:rPr lang="hr-HR" dirty="0" smtClean="0"/>
              <a:t> </a:t>
            </a:r>
            <a:r>
              <a:rPr lang="hr-HR" dirty="0" err="1" smtClean="0"/>
              <a:t>our</a:t>
            </a:r>
            <a:r>
              <a:rPr lang="hr-HR" dirty="0" smtClean="0"/>
              <a:t> </a:t>
            </a:r>
            <a:r>
              <a:rPr lang="hr-HR" dirty="0" err="1" smtClean="0"/>
              <a:t>school</a:t>
            </a:r>
            <a:r>
              <a:rPr lang="hr-HR" dirty="0" smtClean="0"/>
              <a:t> </a:t>
            </a:r>
            <a:r>
              <a:rPr lang="hr-HR" dirty="0" err="1" smtClean="0"/>
              <a:t>we</a:t>
            </a:r>
            <a:r>
              <a:rPr lang="hr-HR" dirty="0" smtClean="0"/>
              <a:t>…</a:t>
            </a:r>
            <a:endParaRPr lang="hr-HR"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Highlight</a:t>
            </a:r>
            <a:r>
              <a:rPr lang="hr-HR" dirty="0" smtClean="0"/>
              <a:t> </a:t>
            </a:r>
            <a:r>
              <a:rPr lang="en-US" dirty="0" smtClean="0"/>
              <a:t>the successful implementation of education for human rights, civic responsibility and democracy, cooperation between students, teachers and parents.</a:t>
            </a:r>
            <a:endParaRPr lang="hr-HR" dirty="0" smtClean="0"/>
          </a:p>
          <a:p>
            <a:r>
              <a:rPr lang="en-US" dirty="0" smtClean="0"/>
              <a:t>implement programs and the preservation of cultural heritage (through artistic, literary drama workshops).</a:t>
            </a:r>
            <a:endParaRPr lang="hr-HR"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4525963"/>
          </a:xfrm>
        </p:spPr>
        <p:style>
          <a:lnRef idx="1">
            <a:schemeClr val="accent5"/>
          </a:lnRef>
          <a:fillRef idx="2">
            <a:schemeClr val="accent5"/>
          </a:fillRef>
          <a:effectRef idx="1">
            <a:schemeClr val="accent5"/>
          </a:effectRef>
          <a:fontRef idx="minor">
            <a:schemeClr val="dk1"/>
          </a:fontRef>
        </p:style>
        <p:txBody>
          <a:bodyPr/>
          <a:lstStyle/>
          <a:p>
            <a:r>
              <a:rPr lang="en-US" dirty="0" smtClean="0"/>
              <a:t>Our School</a:t>
            </a:r>
            <a:r>
              <a:rPr lang="hr-HR" dirty="0" smtClean="0"/>
              <a:t> </a:t>
            </a:r>
            <a:r>
              <a:rPr lang="hr-HR" dirty="0" err="1" smtClean="0"/>
              <a:t>with</a:t>
            </a:r>
            <a:r>
              <a:rPr lang="en-US" dirty="0" smtClean="0"/>
              <a:t> its activities and results </a:t>
            </a:r>
            <a:r>
              <a:rPr lang="hr-HR" dirty="0" smtClean="0"/>
              <a:t>is</a:t>
            </a:r>
            <a:r>
              <a:rPr lang="en-US" dirty="0" smtClean="0"/>
              <a:t> </a:t>
            </a:r>
            <a:r>
              <a:rPr lang="en-US" dirty="0" err="1" smtClean="0"/>
              <a:t>recogniz</a:t>
            </a:r>
            <a:r>
              <a:rPr lang="hr-HR" dirty="0" err="1" smtClean="0"/>
              <a:t>ed</a:t>
            </a:r>
            <a:r>
              <a:rPr lang="en-US" dirty="0" smtClean="0"/>
              <a:t> in </a:t>
            </a:r>
            <a:r>
              <a:rPr lang="hr-HR" dirty="0" err="1" smtClean="0"/>
              <a:t>our</a:t>
            </a:r>
            <a:r>
              <a:rPr lang="hr-HR" dirty="0" smtClean="0"/>
              <a:t> </a:t>
            </a:r>
            <a:r>
              <a:rPr lang="en-US" dirty="0" err="1" smtClean="0"/>
              <a:t>communit</a:t>
            </a:r>
            <a:r>
              <a:rPr lang="hr-HR" dirty="0" smtClean="0"/>
              <a:t>y</a:t>
            </a:r>
            <a:r>
              <a:rPr lang="en-US" dirty="0" smtClean="0"/>
              <a:t>, at the county, regional and national level.</a:t>
            </a:r>
            <a:endParaRPr lang="hr-HR" dirty="0" smtClean="0"/>
          </a:p>
          <a:p>
            <a:r>
              <a:rPr lang="hr-HR" dirty="0" err="1" smtClean="0"/>
              <a:t>From</a:t>
            </a:r>
            <a:r>
              <a:rPr lang="hr-HR" dirty="0" smtClean="0"/>
              <a:t> 2000. it </a:t>
            </a:r>
            <a:r>
              <a:rPr lang="en-US" dirty="0" smtClean="0"/>
              <a:t>is included in the UNESCO  schools</a:t>
            </a:r>
            <a:r>
              <a:rPr lang="hr-HR" dirty="0" smtClean="0"/>
              <a:t> </a:t>
            </a:r>
            <a:r>
              <a:rPr lang="hr-HR" dirty="0" err="1" smtClean="0"/>
              <a:t>network</a:t>
            </a:r>
            <a:endParaRPr lang="hr-HR" dirty="0" smtClean="0"/>
          </a:p>
          <a:p>
            <a:r>
              <a:rPr lang="en-US" dirty="0" smtClean="0"/>
              <a:t>School was </a:t>
            </a:r>
            <a:r>
              <a:rPr lang="hr-HR" dirty="0" err="1" smtClean="0"/>
              <a:t>also</a:t>
            </a:r>
            <a:r>
              <a:rPr lang="hr-HR" dirty="0" smtClean="0"/>
              <a:t> </a:t>
            </a:r>
            <a:r>
              <a:rPr lang="en-US" dirty="0" smtClean="0"/>
              <a:t>granted the status of the European Eco Schools and Green Flag</a:t>
            </a:r>
            <a:endParaRPr lang="hr-HR" dirty="0"/>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a:gradFill flip="none" rotWithShape="1">
            <a:gsLst>
              <a:gs pos="0">
                <a:schemeClr val="accent5">
                  <a:lumMod val="40000"/>
                  <a:lumOff val="60000"/>
                  <a:shade val="30000"/>
                  <a:satMod val="115000"/>
                  <a:tint val="66000"/>
                  <a:satMod val="160000"/>
                </a:schemeClr>
              </a:gs>
              <a:gs pos="50000">
                <a:schemeClr val="accent5">
                  <a:lumMod val="40000"/>
                  <a:lumOff val="60000"/>
                  <a:shade val="30000"/>
                  <a:satMod val="115000"/>
                  <a:tint val="44500"/>
                  <a:satMod val="160000"/>
                </a:schemeClr>
              </a:gs>
              <a:gs pos="100000">
                <a:schemeClr val="accent5">
                  <a:lumMod val="40000"/>
                  <a:lumOff val="60000"/>
                  <a:shade val="30000"/>
                  <a:satMod val="115000"/>
                  <a:tint val="23500"/>
                  <a:satMod val="160000"/>
                </a:schemeClr>
              </a:gs>
            </a:gsLst>
            <a:lin ang="0" scaled="1"/>
            <a:tileRect/>
          </a:gradFill>
          <a:effectLst>
            <a:glow rad="139700">
              <a:schemeClr val="accent1">
                <a:satMod val="175000"/>
                <a:alpha val="40000"/>
              </a:schemeClr>
            </a:glow>
          </a:effectLst>
        </p:spPr>
        <p:txBody>
          <a:bodyPr/>
          <a:lstStyle/>
          <a:p>
            <a:pPr algn="ctr"/>
            <a:r>
              <a:rPr lang="hr-HR" dirty="0" err="1" smtClean="0"/>
              <a:t>Little</a:t>
            </a:r>
            <a:r>
              <a:rPr lang="hr-HR" dirty="0" smtClean="0"/>
              <a:t> bit </a:t>
            </a:r>
            <a:r>
              <a:rPr lang="hr-HR" dirty="0" err="1" smtClean="0"/>
              <a:t>about</a:t>
            </a:r>
            <a:r>
              <a:rPr lang="hr-HR" dirty="0" smtClean="0"/>
              <a:t> Dubrovnik</a:t>
            </a:r>
            <a:endParaRPr lang="hr-HR"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hr-HR" dirty="0" smtClean="0"/>
              <a:t>It is </a:t>
            </a:r>
            <a:r>
              <a:rPr lang="hr-HR" dirty="0" err="1" smtClean="0"/>
              <a:t>the</a:t>
            </a:r>
            <a:r>
              <a:rPr lang="hr-HR" dirty="0" smtClean="0"/>
              <a:t> </a:t>
            </a:r>
            <a:r>
              <a:rPr lang="hr-HR" dirty="0" err="1" smtClean="0"/>
              <a:t>pearl</a:t>
            </a:r>
            <a:r>
              <a:rPr lang="hr-HR" dirty="0" smtClean="0"/>
              <a:t> </a:t>
            </a:r>
            <a:r>
              <a:rPr lang="hr-HR" dirty="0" err="1" smtClean="0"/>
              <a:t>of</a:t>
            </a:r>
            <a:r>
              <a:rPr lang="hr-HR" dirty="0" smtClean="0"/>
              <a:t> </a:t>
            </a:r>
            <a:r>
              <a:rPr lang="hr-HR" dirty="0" err="1" smtClean="0"/>
              <a:t>the</a:t>
            </a:r>
            <a:r>
              <a:rPr lang="hr-HR" dirty="0" smtClean="0"/>
              <a:t> Adriatic </a:t>
            </a:r>
            <a:r>
              <a:rPr lang="hr-HR" dirty="0" err="1" smtClean="0"/>
              <a:t>coast</a:t>
            </a:r>
            <a:r>
              <a:rPr lang="hr-HR" dirty="0" smtClean="0"/>
              <a:t> </a:t>
            </a:r>
            <a:r>
              <a:rPr lang="hr-HR" dirty="0" err="1" smtClean="0"/>
              <a:t>visited</a:t>
            </a:r>
            <a:r>
              <a:rPr lang="hr-HR" dirty="0" smtClean="0"/>
              <a:t> </a:t>
            </a:r>
            <a:r>
              <a:rPr lang="hr-HR" dirty="0" err="1" smtClean="0"/>
              <a:t>by</a:t>
            </a:r>
            <a:r>
              <a:rPr lang="hr-HR" dirty="0" smtClean="0"/>
              <a:t> </a:t>
            </a:r>
            <a:r>
              <a:rPr lang="hr-HR" dirty="0" err="1" smtClean="0"/>
              <a:t>thousands</a:t>
            </a:r>
            <a:r>
              <a:rPr lang="hr-HR" dirty="0" smtClean="0"/>
              <a:t> </a:t>
            </a:r>
            <a:r>
              <a:rPr lang="hr-HR" dirty="0" err="1" smtClean="0"/>
              <a:t>of</a:t>
            </a:r>
            <a:r>
              <a:rPr lang="hr-HR" dirty="0" smtClean="0"/>
              <a:t> </a:t>
            </a:r>
            <a:r>
              <a:rPr lang="hr-HR" dirty="0" err="1" smtClean="0"/>
              <a:t>tourist</a:t>
            </a:r>
            <a:r>
              <a:rPr lang="hr-HR" dirty="0" smtClean="0"/>
              <a:t> </a:t>
            </a:r>
            <a:r>
              <a:rPr lang="hr-HR" dirty="0" err="1" smtClean="0"/>
              <a:t>each</a:t>
            </a:r>
            <a:r>
              <a:rPr lang="hr-HR" dirty="0" smtClean="0"/>
              <a:t> </a:t>
            </a:r>
            <a:r>
              <a:rPr lang="hr-HR" dirty="0" err="1" smtClean="0"/>
              <a:t>year</a:t>
            </a:r>
            <a:endParaRPr lang="hr-HR" dirty="0" smtClean="0"/>
          </a:p>
          <a:p>
            <a:r>
              <a:rPr lang="hr-HR" dirty="0" err="1" smtClean="0"/>
              <a:t>Famous</a:t>
            </a:r>
            <a:r>
              <a:rPr lang="hr-HR" dirty="0" smtClean="0"/>
              <a:t> </a:t>
            </a:r>
            <a:r>
              <a:rPr lang="hr-HR" dirty="0" err="1" smtClean="0"/>
              <a:t>by</a:t>
            </a:r>
            <a:r>
              <a:rPr lang="hr-HR" dirty="0" smtClean="0"/>
              <a:t> </a:t>
            </a:r>
            <a:r>
              <a:rPr lang="hr-HR" dirty="0" err="1" smtClean="0"/>
              <a:t>its</a:t>
            </a:r>
            <a:r>
              <a:rPr lang="hr-HR" dirty="0" smtClean="0"/>
              <a:t> </a:t>
            </a:r>
            <a:r>
              <a:rPr lang="hr-HR" dirty="0" err="1" smtClean="0"/>
              <a:t>walls</a:t>
            </a:r>
            <a:r>
              <a:rPr lang="hr-HR" dirty="0" smtClean="0"/>
              <a:t> </a:t>
            </a:r>
            <a:r>
              <a:rPr lang="hr-HR" dirty="0" err="1" smtClean="0"/>
              <a:t>and</a:t>
            </a:r>
            <a:r>
              <a:rPr lang="hr-HR" dirty="0" smtClean="0"/>
              <a:t> </a:t>
            </a:r>
            <a:r>
              <a:rPr lang="hr-HR" dirty="0" err="1" smtClean="0"/>
              <a:t>fortresses</a:t>
            </a:r>
            <a:endParaRPr lang="hr-HR" dirty="0" smtClean="0"/>
          </a:p>
          <a:p>
            <a:r>
              <a:rPr lang="hr-HR" dirty="0" err="1" smtClean="0"/>
              <a:t>Our</a:t>
            </a:r>
            <a:r>
              <a:rPr lang="hr-HR" dirty="0" smtClean="0"/>
              <a:t> patron is </a:t>
            </a:r>
            <a:r>
              <a:rPr lang="hr-HR" dirty="0" err="1" smtClean="0"/>
              <a:t>Saint</a:t>
            </a:r>
            <a:r>
              <a:rPr lang="hr-HR" dirty="0" smtClean="0"/>
              <a:t> </a:t>
            </a:r>
            <a:r>
              <a:rPr lang="hr-HR" dirty="0" err="1" smtClean="0"/>
              <a:t>Blaise</a:t>
            </a:r>
            <a:r>
              <a:rPr lang="hr-HR" dirty="0" smtClean="0"/>
              <a:t> </a:t>
            </a:r>
            <a:r>
              <a:rPr lang="hr-HR" dirty="0" err="1" smtClean="0"/>
              <a:t>which</a:t>
            </a:r>
            <a:r>
              <a:rPr lang="hr-HR" dirty="0" smtClean="0"/>
              <a:t> </a:t>
            </a:r>
            <a:r>
              <a:rPr lang="hr-HR" dirty="0" err="1" smtClean="0"/>
              <a:t>we</a:t>
            </a:r>
            <a:r>
              <a:rPr lang="hr-HR" dirty="0" smtClean="0"/>
              <a:t> </a:t>
            </a:r>
            <a:r>
              <a:rPr lang="hr-HR" dirty="0" err="1" smtClean="0"/>
              <a:t>celebrate</a:t>
            </a:r>
            <a:r>
              <a:rPr lang="hr-HR" dirty="0" smtClean="0"/>
              <a:t> on </a:t>
            </a:r>
            <a:r>
              <a:rPr lang="hr-HR" dirty="0" err="1" smtClean="0"/>
              <a:t>February</a:t>
            </a:r>
            <a:r>
              <a:rPr lang="hr-HR" dirty="0" smtClean="0"/>
              <a:t> 3rd </a:t>
            </a:r>
          </a:p>
          <a:p>
            <a:r>
              <a:rPr lang="hr-HR" dirty="0" err="1" smtClean="0"/>
              <a:t>In</a:t>
            </a:r>
            <a:r>
              <a:rPr lang="hr-HR" dirty="0" smtClean="0"/>
              <a:t> </a:t>
            </a:r>
            <a:r>
              <a:rPr lang="hr-HR" dirty="0" err="1" smtClean="0"/>
              <a:t>the</a:t>
            </a:r>
            <a:r>
              <a:rPr lang="hr-HR" dirty="0" smtClean="0"/>
              <a:t> </a:t>
            </a:r>
            <a:r>
              <a:rPr lang="hr-HR" dirty="0" err="1" smtClean="0"/>
              <a:t>history</a:t>
            </a:r>
            <a:r>
              <a:rPr lang="hr-HR" dirty="0" smtClean="0"/>
              <a:t> Dubrovnik </a:t>
            </a:r>
            <a:r>
              <a:rPr lang="hr-HR" dirty="0" err="1" smtClean="0"/>
              <a:t>was</a:t>
            </a:r>
            <a:r>
              <a:rPr lang="hr-HR" dirty="0" smtClean="0"/>
              <a:t> a </a:t>
            </a:r>
            <a:r>
              <a:rPr lang="hr-HR" dirty="0" err="1" smtClean="0"/>
              <a:t>Republic</a:t>
            </a:r>
            <a:r>
              <a:rPr lang="hr-HR" dirty="0" smtClean="0"/>
              <a:t> (status </a:t>
            </a:r>
            <a:r>
              <a:rPr lang="hr-HR" dirty="0" err="1" smtClean="0"/>
              <a:t>was</a:t>
            </a:r>
            <a:r>
              <a:rPr lang="hr-HR" dirty="0" smtClean="0"/>
              <a:t> </a:t>
            </a:r>
            <a:r>
              <a:rPr lang="hr-HR" dirty="0" err="1" smtClean="0"/>
              <a:t>achieved</a:t>
            </a:r>
            <a:r>
              <a:rPr lang="hr-HR" dirty="0" smtClean="0"/>
              <a:t> </a:t>
            </a:r>
            <a:r>
              <a:rPr lang="hr-HR" dirty="0" err="1" smtClean="0"/>
              <a:t>by</a:t>
            </a:r>
            <a:r>
              <a:rPr lang="hr-HR" dirty="0" smtClean="0"/>
              <a:t> </a:t>
            </a:r>
            <a:r>
              <a:rPr lang="hr-HR" dirty="0" err="1" smtClean="0"/>
              <a:t>the</a:t>
            </a:r>
            <a:r>
              <a:rPr lang="hr-HR" dirty="0" smtClean="0"/>
              <a:t> 15th </a:t>
            </a:r>
            <a:r>
              <a:rPr lang="hr-HR" dirty="0" err="1" smtClean="0"/>
              <a:t>century</a:t>
            </a:r>
            <a:r>
              <a:rPr lang="hr-HR" dirty="0" smtClean="0"/>
              <a:t>)</a:t>
            </a:r>
          </a:p>
          <a:p>
            <a:r>
              <a:rPr lang="en-US" dirty="0" smtClean="0"/>
              <a:t>The Dubrovnik Republic entered its golden age in the 16th century, at a time when the power and glory of the Venetian Empire was on the wane. Its prosperity was based on maritime trade</a:t>
            </a:r>
            <a:endParaRPr lang="hr-HR" dirty="0" smtClean="0"/>
          </a:p>
          <a:p>
            <a:endParaRPr lang="hr-HR"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4525963"/>
          </a:xfrm>
        </p:spPr>
        <p:style>
          <a:lnRef idx="1">
            <a:schemeClr val="accent5"/>
          </a:lnRef>
          <a:fillRef idx="2">
            <a:schemeClr val="accent5"/>
          </a:fillRef>
          <a:effectRef idx="1">
            <a:schemeClr val="accent5"/>
          </a:effectRef>
          <a:fontRef idx="minor">
            <a:schemeClr val="dk1"/>
          </a:fontRef>
        </p:style>
        <p:txBody>
          <a:bodyPr/>
          <a:lstStyle/>
          <a:p>
            <a:r>
              <a:rPr lang="en-US" dirty="0" smtClean="0"/>
              <a:t>The catastrophic earthquake of 1667 brought the Dubrovnik Republic into a critical period, where it fought for its survival and political independence</a:t>
            </a:r>
            <a:endParaRPr lang="hr-HR" dirty="0" smtClean="0"/>
          </a:p>
          <a:p>
            <a:r>
              <a:rPr lang="en-US" dirty="0" smtClean="0"/>
              <a:t>Napoleon dissolved the Dubrovnik Republic in 1808.</a:t>
            </a:r>
            <a:endParaRPr lang="hr-HR" dirty="0" smtClean="0"/>
          </a:p>
          <a:p>
            <a:r>
              <a:rPr lang="en-US" dirty="0" smtClean="0"/>
              <a:t>in 1815, the Dubrovnik region was joined to the other parts of Dalmatia and Croatia</a:t>
            </a:r>
            <a:endParaRPr lang="hr-HR" dirty="0"/>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4525963"/>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smtClean="0"/>
              <a:t>Following the Republic of </a:t>
            </a:r>
            <a:r>
              <a:rPr lang="en-US" dirty="0" err="1" smtClean="0"/>
              <a:t>Croatias</a:t>
            </a:r>
            <a:r>
              <a:rPr lang="en-US" dirty="0" smtClean="0"/>
              <a:t> declaration of independence and subsequent Serbian aggression on Croatian territory, Dubrovnik was attacked in October of 1991. The Serbians and the Montenegrins aimed to conquer and destroy the region, attacking with a destructive force that had never been seen so far. The Dubrovnik region was occupied and significantly devastated. In the 8-month siege, the city itself was repeatedly bombarded. The most brutal destruction occurred on December 06th, 1991.</a:t>
            </a:r>
            <a:endParaRPr lang="hr-HR" dirty="0"/>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4525963"/>
          </a:xfrm>
        </p:spPr>
        <p:style>
          <a:lnRef idx="1">
            <a:schemeClr val="accent5"/>
          </a:lnRef>
          <a:fillRef idx="2">
            <a:schemeClr val="accent5"/>
          </a:fillRef>
          <a:effectRef idx="1">
            <a:schemeClr val="accent5"/>
          </a:effectRef>
          <a:fontRef idx="minor">
            <a:schemeClr val="dk1"/>
          </a:fontRef>
        </p:style>
        <p:txBody>
          <a:bodyPr/>
          <a:lstStyle/>
          <a:p>
            <a:r>
              <a:rPr lang="en-US" dirty="0" smtClean="0"/>
              <a:t>Today, the war-devastated cultural heritage of Dubrovnik has been repaired for the most part </a:t>
            </a:r>
            <a:endParaRPr lang="hr-HR" dirty="0" smtClean="0"/>
          </a:p>
          <a:p>
            <a:r>
              <a:rPr lang="hr-HR" dirty="0" err="1" smtClean="0"/>
              <a:t>We</a:t>
            </a:r>
            <a:r>
              <a:rPr lang="hr-HR" dirty="0" smtClean="0"/>
              <a:t> </a:t>
            </a:r>
            <a:r>
              <a:rPr lang="hr-HR" dirty="0" err="1" smtClean="0"/>
              <a:t>hope</a:t>
            </a:r>
            <a:r>
              <a:rPr lang="hr-HR" dirty="0" smtClean="0"/>
              <a:t> </a:t>
            </a:r>
            <a:r>
              <a:rPr lang="hr-HR" dirty="0" err="1" smtClean="0"/>
              <a:t>nothing</a:t>
            </a:r>
            <a:r>
              <a:rPr lang="hr-HR" dirty="0" smtClean="0"/>
              <a:t> </a:t>
            </a:r>
            <a:r>
              <a:rPr lang="hr-HR" dirty="0" err="1" smtClean="0"/>
              <a:t>similar</a:t>
            </a:r>
            <a:r>
              <a:rPr lang="hr-HR" dirty="0" smtClean="0"/>
              <a:t> </a:t>
            </a:r>
            <a:r>
              <a:rPr lang="hr-HR" dirty="0" err="1" smtClean="0"/>
              <a:t>will</a:t>
            </a:r>
            <a:r>
              <a:rPr lang="hr-HR" dirty="0" smtClean="0"/>
              <a:t> </a:t>
            </a:r>
            <a:r>
              <a:rPr lang="hr-HR" dirty="0" err="1" smtClean="0"/>
              <a:t>ever</a:t>
            </a:r>
            <a:r>
              <a:rPr lang="hr-HR" dirty="0" smtClean="0"/>
              <a:t> </a:t>
            </a:r>
            <a:r>
              <a:rPr lang="hr-HR" dirty="0" err="1" smtClean="0"/>
              <a:t>happen</a:t>
            </a:r>
            <a:r>
              <a:rPr lang="hr-HR" dirty="0" smtClean="0"/>
              <a:t> </a:t>
            </a:r>
            <a:r>
              <a:rPr lang="hr-HR" dirty="0" err="1" smtClean="0"/>
              <a:t>again</a:t>
            </a:r>
            <a:endParaRPr lang="hr-HR" dirty="0" smtClean="0"/>
          </a:p>
          <a:p>
            <a:r>
              <a:rPr lang="hr-HR" dirty="0" err="1" smtClean="0"/>
              <a:t>We</a:t>
            </a:r>
            <a:r>
              <a:rPr lang="hr-HR" dirty="0" smtClean="0"/>
              <a:t> </a:t>
            </a:r>
            <a:r>
              <a:rPr lang="hr-HR" dirty="0" err="1" smtClean="0"/>
              <a:t>hope</a:t>
            </a:r>
            <a:r>
              <a:rPr lang="hr-HR" dirty="0" smtClean="0"/>
              <a:t> </a:t>
            </a:r>
            <a:r>
              <a:rPr lang="hr-HR" dirty="0" err="1" smtClean="0"/>
              <a:t>you</a:t>
            </a:r>
            <a:r>
              <a:rPr lang="hr-HR" dirty="0" smtClean="0"/>
              <a:t> </a:t>
            </a:r>
            <a:r>
              <a:rPr lang="hr-HR" dirty="0" err="1" smtClean="0"/>
              <a:t>will</a:t>
            </a:r>
            <a:r>
              <a:rPr lang="hr-HR" dirty="0" smtClean="0"/>
              <a:t> </a:t>
            </a:r>
            <a:r>
              <a:rPr lang="hr-HR" dirty="0" err="1"/>
              <a:t>e</a:t>
            </a:r>
            <a:r>
              <a:rPr lang="hr-HR" dirty="0" err="1" smtClean="0"/>
              <a:t>njoy</a:t>
            </a:r>
            <a:r>
              <a:rPr lang="hr-HR" dirty="0" smtClean="0"/>
              <a:t> </a:t>
            </a:r>
            <a:r>
              <a:rPr lang="hr-HR" dirty="0" err="1" smtClean="0"/>
              <a:t>every</a:t>
            </a:r>
            <a:r>
              <a:rPr lang="hr-HR" dirty="0" smtClean="0"/>
              <a:t> minute </a:t>
            </a:r>
            <a:r>
              <a:rPr lang="hr-HR" dirty="0" err="1" smtClean="0"/>
              <a:t>of</a:t>
            </a:r>
            <a:r>
              <a:rPr lang="hr-HR" dirty="0" smtClean="0"/>
              <a:t> </a:t>
            </a:r>
            <a:r>
              <a:rPr lang="hr-HR" dirty="0" err="1" smtClean="0"/>
              <a:t>your</a:t>
            </a:r>
            <a:r>
              <a:rPr lang="hr-HR" dirty="0" smtClean="0"/>
              <a:t> </a:t>
            </a:r>
            <a:r>
              <a:rPr lang="hr-HR" dirty="0" err="1" smtClean="0"/>
              <a:t>visit</a:t>
            </a:r>
            <a:r>
              <a:rPr lang="hr-HR" dirty="0" smtClean="0"/>
              <a:t> </a:t>
            </a:r>
            <a:r>
              <a:rPr lang="hr-HR" dirty="0" err="1" smtClean="0"/>
              <a:t>when</a:t>
            </a:r>
            <a:r>
              <a:rPr lang="hr-HR" dirty="0" smtClean="0"/>
              <a:t> </a:t>
            </a:r>
            <a:r>
              <a:rPr lang="hr-HR" dirty="0" err="1" smtClean="0"/>
              <a:t>you</a:t>
            </a:r>
            <a:r>
              <a:rPr lang="hr-HR" dirty="0" smtClean="0"/>
              <a:t> </a:t>
            </a:r>
            <a:r>
              <a:rPr lang="hr-HR" dirty="0" err="1" smtClean="0"/>
              <a:t>come</a:t>
            </a:r>
            <a:r>
              <a:rPr lang="hr-HR" dirty="0" smtClean="0"/>
              <a:t> </a:t>
            </a:r>
            <a:r>
              <a:rPr lang="hr-HR" dirty="0" err="1" smtClean="0"/>
              <a:t>here</a:t>
            </a:r>
            <a:r>
              <a:rPr lang="hr-HR" dirty="0" smtClean="0"/>
              <a:t> </a:t>
            </a:r>
            <a:r>
              <a:rPr lang="hr-HR" dirty="0" smtClean="0">
                <a:sym typeface="Wingdings" pitchFamily="2" charset="2"/>
              </a:rPr>
              <a:t></a:t>
            </a:r>
            <a:endParaRPr lang="hr-HR" dirty="0" smtClean="0"/>
          </a:p>
          <a:p>
            <a:endParaRPr lang="hr-HR"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The</a:t>
            </a:r>
            <a:r>
              <a:rPr lang="hr-HR" dirty="0" smtClean="0"/>
              <a:t> </a:t>
            </a:r>
            <a:r>
              <a:rPr lang="hr-HR" dirty="0" err="1" smtClean="0"/>
              <a:t>view</a:t>
            </a:r>
            <a:r>
              <a:rPr lang="hr-HR" dirty="0" smtClean="0"/>
              <a:t> </a:t>
            </a:r>
            <a:r>
              <a:rPr lang="hr-HR" dirty="0" err="1" smtClean="0"/>
              <a:t>from</a:t>
            </a:r>
            <a:r>
              <a:rPr lang="hr-HR" dirty="0" smtClean="0"/>
              <a:t> </a:t>
            </a:r>
            <a:r>
              <a:rPr lang="hr-HR" dirty="0" err="1" smtClean="0"/>
              <a:t>above</a:t>
            </a:r>
            <a:r>
              <a:rPr lang="hr-HR" dirty="0" smtClean="0"/>
              <a:t> – Old Town</a:t>
            </a:r>
            <a:endParaRPr lang="hr-HR" dirty="0"/>
          </a:p>
        </p:txBody>
      </p:sp>
      <p:pic>
        <p:nvPicPr>
          <p:cNvPr id="4" name="Content Placeholder 3" descr="Dubrovnik.jpg"/>
          <p:cNvPicPr>
            <a:picLocks noGrp="1" noChangeAspect="1"/>
          </p:cNvPicPr>
          <p:nvPr>
            <p:ph idx="1"/>
          </p:nvPr>
        </p:nvPicPr>
        <p:blipFill>
          <a:blip r:embed="rId2" cstate="print"/>
          <a:stretch>
            <a:fillRect/>
          </a:stretch>
        </p:blipFill>
        <p:spPr>
          <a:xfrm>
            <a:off x="1357290" y="2143115"/>
            <a:ext cx="6429420" cy="4281993"/>
          </a:xfrm>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TotalTime>
  <Words>437</Words>
  <Application>Microsoft Office PowerPoint</Application>
  <PresentationFormat>On-screen Show (4:3)</PresentationFormat>
  <Paragraphs>39</Paragraphs>
  <Slides>17</Slides>
  <Notes>1</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Elementary school Lapad</vt:lpstr>
      <vt:lpstr>Who are we?</vt:lpstr>
      <vt:lpstr>In our school we…</vt:lpstr>
      <vt:lpstr>Slide 4</vt:lpstr>
      <vt:lpstr>Little bit about Dubrovnik</vt:lpstr>
      <vt:lpstr>Slide 6</vt:lpstr>
      <vt:lpstr>Slide 7</vt:lpstr>
      <vt:lpstr>Slide 8</vt:lpstr>
      <vt:lpstr>The view from above – Old Town</vt:lpstr>
      <vt:lpstr>Old Town and the main street called Stradun</vt:lpstr>
      <vt:lpstr>Cable car driving</vt:lpstr>
      <vt:lpstr>Beautiful beaches</vt:lpstr>
      <vt:lpstr>Dubrovnik bridge</vt:lpstr>
      <vt:lpstr>Our school </vt:lpstr>
      <vt:lpstr>Early in the morning</vt:lpstr>
      <vt:lpstr>Mosaic of Ivo Dulcic in the school hall</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school Lapad</dc:title>
  <dc:creator>Win10</dc:creator>
  <cp:lastModifiedBy>Win10</cp:lastModifiedBy>
  <cp:revision>29</cp:revision>
  <dcterms:created xsi:type="dcterms:W3CDTF">2016-10-17T17:08:28Z</dcterms:created>
  <dcterms:modified xsi:type="dcterms:W3CDTF">2016-11-21T15:03:18Z</dcterms:modified>
</cp:coreProperties>
</file>